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  <p:sldMasterId id="2147483804" r:id="rId2"/>
  </p:sldMasterIdLst>
  <p:notesMasterIdLst>
    <p:notesMasterId r:id="rId11"/>
  </p:notesMasterIdLst>
  <p:sldIdLst>
    <p:sldId id="320" r:id="rId3"/>
    <p:sldId id="322" r:id="rId4"/>
    <p:sldId id="321" r:id="rId5"/>
    <p:sldId id="282" r:id="rId6"/>
    <p:sldId id="287" r:id="rId7"/>
    <p:sldId id="288" r:id="rId8"/>
    <p:sldId id="290" r:id="rId9"/>
    <p:sldId id="317" r:id="rId10"/>
  </p:sldIdLst>
  <p:sldSz cx="9144000" cy="6858000" type="screen4x3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Introduction" id="{16C0013D-3E30-4F14-A806-84B2AACEA42E}">
          <p14:sldIdLst>
            <p14:sldId id="321"/>
            <p14:sldId id="318"/>
            <p14:sldId id="320"/>
          </p14:sldIdLst>
        </p14:section>
        <p14:section name="Europe - our history" id="{18FF7D92-7CAF-467E-A8E9-2AC2CC3BC162}">
          <p14:sldIdLst>
            <p14:sldId id="312"/>
            <p14:sldId id="313"/>
            <p14:sldId id="270"/>
            <p14:sldId id="271"/>
            <p14:sldId id="272"/>
          </p14:sldIdLst>
        </p14:section>
        <p14:section name="Founding of the European Union" id="{83B2C8F0-DF64-4CF1-BC63-BE62B585F2DF}">
          <p14:sldIdLst>
            <p14:sldId id="273"/>
            <p14:sldId id="274"/>
            <p14:sldId id="275"/>
            <p14:sldId id="309"/>
            <p14:sldId id="277"/>
          </p14:sldIdLst>
        </p14:section>
        <p14:section name="What the EU does today" id="{C2236063-CCDE-4923-B4BF-A725B4B5BB56}">
          <p14:sldIdLst>
            <p14:sldId id="282"/>
            <p14:sldId id="287"/>
            <p14:sldId id="288"/>
            <p14:sldId id="290"/>
            <p14:sldId id="317"/>
          </p14:sldIdLst>
        </p14:section>
        <p14:section name="How the EU makes decisions" id="{C15DCCFD-5DE2-4AD4-907F-3AC6CA340197}">
          <p14:sldIdLst>
            <p14:sldId id="292"/>
            <p14:sldId id="293"/>
            <p14:sldId id="296"/>
            <p14:sldId id="294"/>
            <p14:sldId id="295"/>
            <p14:sldId id="297"/>
          </p14:sldIdLst>
        </p14:section>
        <p14:section name="Member States - End" id="{C1C33264-3FEE-47A4-856B-D792C0A6A7D7}">
          <p14:sldIdLst>
            <p14:sldId id="278"/>
            <p14:sldId id="319"/>
            <p14:sldId id="305"/>
            <p14:sldId id="31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04">
          <p15:clr>
            <a:srgbClr val="A4A3A4"/>
          </p15:clr>
        </p15:guide>
        <p15:guide id="4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FB5ED"/>
    <a:srgbClr val="9CBEB8"/>
    <a:srgbClr val="62A6A4"/>
    <a:srgbClr val="EE6000"/>
    <a:srgbClr val="2FBB2F"/>
    <a:srgbClr val="FDE44D"/>
    <a:srgbClr val="FCD908"/>
    <a:srgbClr val="97AFD3"/>
    <a:srgbClr val="7F97FD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580" autoAdjust="0"/>
    <p:restoredTop sz="85943" autoAdjust="0"/>
  </p:normalViewPr>
  <p:slideViewPr>
    <p:cSldViewPr>
      <p:cViewPr>
        <p:scale>
          <a:sx n="80" d="100"/>
          <a:sy n="80" d="100"/>
        </p:scale>
        <p:origin x="-12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998"/>
    </p:cViewPr>
  </p:sorterViewPr>
  <p:notesViewPr>
    <p:cSldViewPr>
      <p:cViewPr varScale="1">
        <p:scale>
          <a:sx n="79" d="100"/>
          <a:sy n="79" d="100"/>
        </p:scale>
        <p:origin x="-3954" y="-102"/>
      </p:cViewPr>
      <p:guideLst>
        <p:guide orient="horz" pos="2880"/>
        <p:guide orient="horz" pos="3104"/>
        <p:guide pos="2160"/>
        <p:guide pos="21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5BD32-C537-49F3-A749-CE76699F2F2B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5947AB-0DD6-4569-8482-E08729BD6314}">
      <dgm:prSet custT="1"/>
      <dgm:spPr/>
      <dgm:t>
        <a:bodyPr/>
        <a:lstStyle/>
        <a:p>
          <a:pPr rtl="0"/>
          <a:r>
            <a:rPr lang="en-GB" sz="1800" dirty="0" smtClean="0">
              <a:latin typeface="+mj-lt"/>
            </a:rPr>
            <a:t>Pomáha šetriť energiu</a:t>
          </a:r>
          <a:endParaRPr lang="sk-SK" sz="1800" dirty="0">
            <a:latin typeface="+mj-lt"/>
          </a:endParaRPr>
        </a:p>
      </dgm:t>
    </dgm:pt>
    <dgm:pt modelId="{C7698D63-DEB3-4905-9EC1-A35691FF2DF7}" type="parTrans" cxnId="{9BC457F1-18B6-4F40-90E0-5791E9390B97}">
      <dgm:prSet/>
      <dgm:spPr/>
      <dgm:t>
        <a:bodyPr/>
        <a:lstStyle/>
        <a:p>
          <a:endParaRPr lang="en-GB"/>
        </a:p>
      </dgm:t>
    </dgm:pt>
    <dgm:pt modelId="{9174A51B-A545-4C66-8C31-6EF3A0C0BC35}" type="sibTrans" cxnId="{9BC457F1-18B6-4F40-90E0-5791E9390B97}">
      <dgm:prSet/>
      <dgm:spPr/>
      <dgm:t>
        <a:bodyPr/>
        <a:lstStyle/>
        <a:p>
          <a:endParaRPr lang="en-GB"/>
        </a:p>
      </dgm:t>
    </dgm:pt>
    <dgm:pt modelId="{8414FC79-60AA-46DB-B28F-446E73C81677}" type="pres">
      <dgm:prSet presAssocID="{3B25BD32-C537-49F3-A749-CE76699F2F2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AE6D8B4-4FB9-4A1A-A7FC-6EF59968C890}" type="pres">
      <dgm:prSet presAssocID="{2B5947AB-0DD6-4569-8482-E08729BD6314}" presName="circ1TxSh" presStyleLbl="vennNode1" presStyleIdx="0" presStyleCnt="1" custScaleX="100315" custLinFactNeighborX="7798" custLinFactNeighborY="-14544"/>
      <dgm:spPr/>
      <dgm:t>
        <a:bodyPr/>
        <a:lstStyle/>
        <a:p>
          <a:endParaRPr lang="en-GB"/>
        </a:p>
      </dgm:t>
    </dgm:pt>
  </dgm:ptLst>
  <dgm:cxnLst>
    <dgm:cxn modelId="{9091EAD4-82BA-49A5-AD15-DD08315CBF2F}" type="presOf" srcId="{3B25BD32-C537-49F3-A749-CE76699F2F2B}" destId="{8414FC79-60AA-46DB-B28F-446E73C81677}" srcOrd="0" destOrd="0" presId="urn:microsoft.com/office/officeart/2005/8/layout/venn1"/>
    <dgm:cxn modelId="{4B6F68BF-1A14-4303-9A8F-B707B3AE6231}" type="presOf" srcId="{2B5947AB-0DD6-4569-8482-E08729BD6314}" destId="{5AE6D8B4-4FB9-4A1A-A7FC-6EF59968C890}" srcOrd="0" destOrd="0" presId="urn:microsoft.com/office/officeart/2005/8/layout/venn1"/>
    <dgm:cxn modelId="{9BC457F1-18B6-4F40-90E0-5791E9390B97}" srcId="{3B25BD32-C537-49F3-A749-CE76699F2F2B}" destId="{2B5947AB-0DD6-4569-8482-E08729BD6314}" srcOrd="0" destOrd="0" parTransId="{C7698D63-DEB3-4905-9EC1-A35691FF2DF7}" sibTransId="{9174A51B-A545-4C66-8C31-6EF3A0C0BC35}"/>
    <dgm:cxn modelId="{8AF678CD-5A6F-49AB-BD54-101254C2E3AF}" type="presParOf" srcId="{8414FC79-60AA-46DB-B28F-446E73C81677}" destId="{5AE6D8B4-4FB9-4A1A-A7FC-6EF59968C890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D1B6CA-B608-44B2-932B-5D737AF8E613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89AAAEF-8740-4CE2-A3C9-CB9F1E575DA4}">
      <dgm:prSet custT="1"/>
      <dgm:spPr>
        <a:effectLst/>
      </dgm:spPr>
      <dgm:t>
        <a:bodyPr/>
        <a:lstStyle/>
        <a:p>
          <a:pPr rtl="0"/>
          <a:r>
            <a:rPr lang="en-GB" sz="1800" dirty="0" smtClean="0">
              <a:latin typeface="+mj-lt"/>
            </a:rPr>
            <a:t>Chráni životné prostredie</a:t>
          </a:r>
          <a:endParaRPr lang="sk-SK" sz="1800" dirty="0">
            <a:latin typeface="+mj-lt"/>
          </a:endParaRPr>
        </a:p>
      </dgm:t>
    </dgm:pt>
    <dgm:pt modelId="{4E0462E5-B3D2-44C8-9CC0-0441FA1B7C18}" type="parTrans" cxnId="{FCB5D54A-8378-4B36-831F-C29A5220E76A}">
      <dgm:prSet/>
      <dgm:spPr/>
      <dgm:t>
        <a:bodyPr/>
        <a:lstStyle/>
        <a:p>
          <a:endParaRPr lang="en-GB"/>
        </a:p>
      </dgm:t>
    </dgm:pt>
    <dgm:pt modelId="{FC9AF978-AA4F-4C9B-979D-850D8089482B}" type="sibTrans" cxnId="{FCB5D54A-8378-4B36-831F-C29A5220E76A}">
      <dgm:prSet/>
      <dgm:spPr/>
      <dgm:t>
        <a:bodyPr/>
        <a:lstStyle/>
        <a:p>
          <a:endParaRPr lang="en-GB"/>
        </a:p>
      </dgm:t>
    </dgm:pt>
    <dgm:pt modelId="{91D7FFF4-EDA7-44D0-B83C-92CCE8E4F509}" type="pres">
      <dgm:prSet presAssocID="{6DD1B6CA-B608-44B2-932B-5D737AF8E61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325946-AE37-4A62-95BC-24B057776596}" type="pres">
      <dgm:prSet presAssocID="{089AAAEF-8740-4CE2-A3C9-CB9F1E575DA4}" presName="circ1TxSh" presStyleLbl="vennNode1" presStyleIdx="0" presStyleCnt="1"/>
      <dgm:spPr/>
      <dgm:t>
        <a:bodyPr/>
        <a:lstStyle/>
        <a:p>
          <a:endParaRPr lang="en-GB"/>
        </a:p>
      </dgm:t>
    </dgm:pt>
  </dgm:ptLst>
  <dgm:cxnLst>
    <dgm:cxn modelId="{FCB5D54A-8378-4B36-831F-C29A5220E76A}" srcId="{6DD1B6CA-B608-44B2-932B-5D737AF8E613}" destId="{089AAAEF-8740-4CE2-A3C9-CB9F1E575DA4}" srcOrd="0" destOrd="0" parTransId="{4E0462E5-B3D2-44C8-9CC0-0441FA1B7C18}" sibTransId="{FC9AF978-AA4F-4C9B-979D-850D8089482B}"/>
    <dgm:cxn modelId="{649E2E5D-49E2-46FC-8E0D-9EBA29149A8F}" type="presOf" srcId="{6DD1B6CA-B608-44B2-932B-5D737AF8E613}" destId="{91D7FFF4-EDA7-44D0-B83C-92CCE8E4F509}" srcOrd="0" destOrd="0" presId="urn:microsoft.com/office/officeart/2005/8/layout/venn1"/>
    <dgm:cxn modelId="{234A7C2D-BF6A-4071-ADA2-01E52C38629E}" type="presOf" srcId="{089AAAEF-8740-4CE2-A3C9-CB9F1E575DA4}" destId="{06325946-AE37-4A62-95BC-24B057776596}" srcOrd="0" destOrd="0" presId="urn:microsoft.com/office/officeart/2005/8/layout/venn1"/>
    <dgm:cxn modelId="{6387381B-F15C-48C6-BA97-19B2D5E46F1C}" type="presParOf" srcId="{91D7FFF4-EDA7-44D0-B83C-92CCE8E4F509}" destId="{06325946-AE37-4A62-95BC-24B05777659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26C8F0-3A59-4C3A-AAC7-14D8A7A9EB2D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AB2F1A-2FC4-47DA-860D-ADD69DDA597D}">
      <dgm:prSet custT="1"/>
      <dgm:spPr/>
      <dgm:t>
        <a:bodyPr/>
        <a:lstStyle/>
        <a:p>
          <a:pPr rtl="0"/>
          <a:r>
            <a:rPr lang="en-GB" sz="1800" dirty="0" smtClean="0">
              <a:latin typeface="+mj-lt"/>
            </a:rPr>
            <a:t>Znižuje ceny telefonických hovorov</a:t>
          </a:r>
          <a:endParaRPr lang="sk-SK" sz="1800" dirty="0">
            <a:latin typeface="+mj-lt"/>
          </a:endParaRPr>
        </a:p>
      </dgm:t>
    </dgm:pt>
    <dgm:pt modelId="{5484CCA9-CAFF-4BAA-927D-5220CFE50729}" type="parTrans" cxnId="{A43EC2A2-55FD-4940-B5CA-C5CAB02C470D}">
      <dgm:prSet/>
      <dgm:spPr/>
      <dgm:t>
        <a:bodyPr/>
        <a:lstStyle/>
        <a:p>
          <a:endParaRPr lang="en-GB"/>
        </a:p>
      </dgm:t>
    </dgm:pt>
    <dgm:pt modelId="{DE358F32-12CD-4BF7-8081-E847BDE3B2B7}" type="sibTrans" cxnId="{A43EC2A2-55FD-4940-B5CA-C5CAB02C470D}">
      <dgm:prSet/>
      <dgm:spPr/>
      <dgm:t>
        <a:bodyPr/>
        <a:lstStyle/>
        <a:p>
          <a:endParaRPr lang="en-GB"/>
        </a:p>
      </dgm:t>
    </dgm:pt>
    <dgm:pt modelId="{824B44FB-C1FC-47B2-8C76-C98EE902E713}" type="pres">
      <dgm:prSet presAssocID="{9026C8F0-3A59-4C3A-AAC7-14D8A7A9EB2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3914835-7C71-4F52-9C1F-C52BEEF3D797}" type="pres">
      <dgm:prSet presAssocID="{4EAB2F1A-2FC4-47DA-860D-ADD69DDA597D}" presName="circ1TxSh" presStyleLbl="vennNode1" presStyleIdx="0" presStyleCnt="1" custScaleX="80476" custScaleY="80476" custLinFactNeighborX="3944" custLinFactNeighborY="-1842"/>
      <dgm:spPr/>
      <dgm:t>
        <a:bodyPr/>
        <a:lstStyle/>
        <a:p>
          <a:endParaRPr lang="en-GB"/>
        </a:p>
      </dgm:t>
    </dgm:pt>
  </dgm:ptLst>
  <dgm:cxnLst>
    <dgm:cxn modelId="{A43EC2A2-55FD-4940-B5CA-C5CAB02C470D}" srcId="{9026C8F0-3A59-4C3A-AAC7-14D8A7A9EB2D}" destId="{4EAB2F1A-2FC4-47DA-860D-ADD69DDA597D}" srcOrd="0" destOrd="0" parTransId="{5484CCA9-CAFF-4BAA-927D-5220CFE50729}" sibTransId="{DE358F32-12CD-4BF7-8081-E847BDE3B2B7}"/>
    <dgm:cxn modelId="{B3B07479-BE86-443F-870A-13B1F14A79C0}" type="presOf" srcId="{4EAB2F1A-2FC4-47DA-860D-ADD69DDA597D}" destId="{43914835-7C71-4F52-9C1F-C52BEEF3D797}" srcOrd="0" destOrd="0" presId="urn:microsoft.com/office/officeart/2005/8/layout/venn1"/>
    <dgm:cxn modelId="{DDA614A4-DE86-4387-B5E8-8955BD2AD927}" type="presOf" srcId="{9026C8F0-3A59-4C3A-AAC7-14D8A7A9EB2D}" destId="{824B44FB-C1FC-47B2-8C76-C98EE902E713}" srcOrd="0" destOrd="0" presId="urn:microsoft.com/office/officeart/2005/8/layout/venn1"/>
    <dgm:cxn modelId="{193EABAC-956E-45D7-806D-2D04EA2A6640}" type="presParOf" srcId="{824B44FB-C1FC-47B2-8C76-C98EE902E713}" destId="{43914835-7C71-4F52-9C1F-C52BEEF3D797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97A274-478F-4B7E-A35C-00731936EDEE}" type="doc">
      <dgm:prSet loTypeId="urn:microsoft.com/office/officeart/2005/8/layout/venn3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8A4B79-121D-430D-B7AD-3A843EAB1A4C}">
      <dgm:prSet custT="1"/>
      <dgm:spPr/>
      <dgm:t>
        <a:bodyPr/>
        <a:lstStyle/>
        <a:p>
          <a:pPr rtl="0"/>
          <a:r>
            <a:rPr lang="en-GB" sz="1800" dirty="0" smtClean="0">
              <a:latin typeface="+mj-lt"/>
            </a:rPr>
            <a:t>a </a:t>
          </a:r>
          <a:endParaRPr lang="sk-SK" sz="1800" dirty="0">
            <a:latin typeface="+mj-lt"/>
          </a:endParaRPr>
        </a:p>
      </dgm:t>
    </dgm:pt>
    <dgm:pt modelId="{551CE3D3-62F6-406B-9C36-5F703A569469}" type="parTrans" cxnId="{8D1E3F6C-1815-43AA-A670-B5114D2F9D1B}">
      <dgm:prSet/>
      <dgm:spPr/>
      <dgm:t>
        <a:bodyPr/>
        <a:lstStyle/>
        <a:p>
          <a:endParaRPr lang="en-GB"/>
        </a:p>
      </dgm:t>
    </dgm:pt>
    <dgm:pt modelId="{FFF8955A-97A2-4178-8338-EBE5B68BB09D}" type="sibTrans" cxnId="{8D1E3F6C-1815-43AA-A670-B5114D2F9D1B}">
      <dgm:prSet/>
      <dgm:spPr/>
      <dgm:t>
        <a:bodyPr/>
        <a:lstStyle/>
        <a:p>
          <a:endParaRPr lang="en-GB"/>
        </a:p>
      </dgm:t>
    </dgm:pt>
    <dgm:pt modelId="{828CC772-9088-4256-8C7E-EBF8147D4E67}">
      <dgm:prSet custT="1"/>
      <dgm:spPr/>
      <dgm:t>
        <a:bodyPr/>
        <a:lstStyle/>
        <a:p>
          <a:pPr rtl="0"/>
          <a:r>
            <a:rPr lang="sk-SK" sz="1400" dirty="0" smtClean="0">
              <a:latin typeface="+mj-lt"/>
            </a:rPr>
            <a:t>O </a:t>
          </a:r>
          <a:r>
            <a:rPr lang="en-GB" sz="1400" dirty="0" err="1" smtClean="0">
              <a:latin typeface="+mj-lt"/>
            </a:rPr>
            <a:t>mnoho</a:t>
          </a:r>
          <a:endParaRPr lang="sk-SK" sz="1400" dirty="0">
            <a:latin typeface="+mj-lt"/>
          </a:endParaRPr>
        </a:p>
      </dgm:t>
    </dgm:pt>
    <dgm:pt modelId="{999BF16C-9266-471A-A364-1E8A8B57FFF9}" type="parTrans" cxnId="{259DFB82-2790-43CE-950E-CFD64C9C7C7C}">
      <dgm:prSet/>
      <dgm:spPr/>
      <dgm:t>
        <a:bodyPr/>
        <a:lstStyle/>
        <a:p>
          <a:endParaRPr lang="en-GB"/>
        </a:p>
      </dgm:t>
    </dgm:pt>
    <dgm:pt modelId="{54CFAEDE-A185-4BEE-BA2F-D5E55E305B55}" type="sibTrans" cxnId="{259DFB82-2790-43CE-950E-CFD64C9C7C7C}">
      <dgm:prSet/>
      <dgm:spPr/>
      <dgm:t>
        <a:bodyPr/>
        <a:lstStyle/>
        <a:p>
          <a:endParaRPr lang="en-GB"/>
        </a:p>
      </dgm:t>
    </dgm:pt>
    <dgm:pt modelId="{5CCE0F1E-3FF6-4768-9E66-83A453E52B9B}">
      <dgm:prSet custT="1"/>
      <dgm:spPr/>
      <dgm:t>
        <a:bodyPr/>
        <a:lstStyle/>
        <a:p>
          <a:pPr rtl="0"/>
          <a:r>
            <a:rPr lang="sk-SK" sz="1400" dirty="0" smtClean="0">
              <a:latin typeface="+mj-lt"/>
            </a:rPr>
            <a:t>O </a:t>
          </a:r>
          <a:r>
            <a:rPr lang="en-GB" sz="1400" dirty="0" err="1" smtClean="0">
              <a:latin typeface="+mj-lt"/>
            </a:rPr>
            <a:t>mnoho</a:t>
          </a:r>
          <a:r>
            <a:rPr lang="en-GB" sz="1400" dirty="0" smtClean="0">
              <a:latin typeface="+mj-lt"/>
            </a:rPr>
            <a:t> </a:t>
          </a:r>
          <a:endParaRPr lang="sk-SK" sz="1800" dirty="0">
            <a:latin typeface="+mj-lt"/>
          </a:endParaRPr>
        </a:p>
      </dgm:t>
    </dgm:pt>
    <dgm:pt modelId="{BCFF88FB-6288-4B55-A982-4D42CB3FB0F2}" type="sibTrans" cxnId="{E29A77B5-8031-4ADA-A779-008FD09E3891}">
      <dgm:prSet/>
      <dgm:spPr/>
      <dgm:t>
        <a:bodyPr/>
        <a:lstStyle/>
        <a:p>
          <a:endParaRPr lang="en-GB"/>
        </a:p>
      </dgm:t>
    </dgm:pt>
    <dgm:pt modelId="{973173B6-C8F8-4225-BB21-C71EC614CC96}" type="parTrans" cxnId="{E29A77B5-8031-4ADA-A779-008FD09E3891}">
      <dgm:prSet/>
      <dgm:spPr/>
      <dgm:t>
        <a:bodyPr/>
        <a:lstStyle/>
        <a:p>
          <a:endParaRPr lang="en-GB"/>
        </a:p>
      </dgm:t>
    </dgm:pt>
    <dgm:pt modelId="{B252A9D5-D1AE-4163-9B37-8BADE8FFE056}">
      <dgm:prSet custT="1"/>
      <dgm:spPr/>
      <dgm:t>
        <a:bodyPr/>
        <a:lstStyle/>
        <a:p>
          <a:pPr rtl="0"/>
          <a:r>
            <a:rPr lang="en-GB" sz="1700" dirty="0" smtClean="0">
              <a:latin typeface="+mj-lt"/>
            </a:rPr>
            <a:t>viac!</a:t>
          </a:r>
          <a:endParaRPr lang="sk-SK" sz="1700" dirty="0">
            <a:latin typeface="+mj-lt"/>
          </a:endParaRPr>
        </a:p>
      </dgm:t>
    </dgm:pt>
    <dgm:pt modelId="{C36497A3-C408-4829-A00C-5BCDF0E27801}" type="sibTrans" cxnId="{6571E880-4A17-45B5-B0FF-46283A5D0E9E}">
      <dgm:prSet/>
      <dgm:spPr/>
      <dgm:t>
        <a:bodyPr/>
        <a:lstStyle/>
        <a:p>
          <a:endParaRPr lang="en-GB"/>
        </a:p>
      </dgm:t>
    </dgm:pt>
    <dgm:pt modelId="{32CD0213-7F79-4315-96B5-D05994318626}" type="parTrans" cxnId="{6571E880-4A17-45B5-B0FF-46283A5D0E9E}">
      <dgm:prSet/>
      <dgm:spPr/>
      <dgm:t>
        <a:bodyPr/>
        <a:lstStyle/>
        <a:p>
          <a:endParaRPr lang="en-GB"/>
        </a:p>
      </dgm:t>
    </dgm:pt>
    <dgm:pt modelId="{321D9A63-5D37-4919-930A-01A8FFA265CB}" type="pres">
      <dgm:prSet presAssocID="{D997A274-478F-4B7E-A35C-00731936ED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0C5F0A6-C33B-40EA-BC88-57ED33407B5E}" type="pres">
      <dgm:prSet presAssocID="{0A8A4B79-121D-430D-B7AD-3A843EAB1A4C}" presName="Name5" presStyleLbl="vennNode1" presStyleIdx="0" presStyleCnt="4" custLinFactX="-10376" custLinFactNeighborX="-100000" custLinFactNeighborY="-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7EE18F-E41C-4A21-A325-B3F43EAEF5D6}" type="pres">
      <dgm:prSet presAssocID="{FFF8955A-97A2-4178-8338-EBE5B68BB09D}" presName="space" presStyleCnt="0"/>
      <dgm:spPr/>
    </dgm:pt>
    <dgm:pt modelId="{01006560-F9B5-4FB6-B3BB-CD94312AC079}" type="pres">
      <dgm:prSet presAssocID="{828CC772-9088-4256-8C7E-EBF8147D4E67}" presName="Name5" presStyleLbl="vennNode1" presStyleIdx="1" presStyleCnt="4" custLinFactNeighborX="-41117" custLinFactNeighborY="-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ADE6AD-6F89-47E6-A4B6-5B1DE37C616B}" type="pres">
      <dgm:prSet presAssocID="{54CFAEDE-A185-4BEE-BA2F-D5E55E305B55}" presName="space" presStyleCnt="0"/>
      <dgm:spPr/>
    </dgm:pt>
    <dgm:pt modelId="{ABB86B85-F81C-46FF-9A4F-B542AB7217AE}" type="pres">
      <dgm:prSet presAssocID="{5CCE0F1E-3FF6-4768-9E66-83A453E52B9B}" presName="Name5" presStyleLbl="vennNode1" presStyleIdx="2" presStyleCnt="4" custLinFactNeighborX="69645" custLinFactNeighborY="-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5E3590-E35D-4CE4-ACF5-5336C2941055}" type="pres">
      <dgm:prSet presAssocID="{BCFF88FB-6288-4B55-A982-4D42CB3FB0F2}" presName="space" presStyleCnt="0"/>
      <dgm:spPr/>
    </dgm:pt>
    <dgm:pt modelId="{D9A68FCA-8BBF-45AD-8F78-7322E36536AC}" type="pres">
      <dgm:prSet presAssocID="{B252A9D5-D1AE-4163-9B37-8BADE8FFE056}" presName="Name5" presStyleLbl="vennNode1" presStyleIdx="3" presStyleCnt="4" custLinFactX="16176" custLinFactNeighborX="100000" custLinFactNeighborY="-4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3529050-42FE-42C6-87B5-60C7875A187A}" type="presOf" srcId="{828CC772-9088-4256-8C7E-EBF8147D4E67}" destId="{01006560-F9B5-4FB6-B3BB-CD94312AC079}" srcOrd="0" destOrd="0" presId="urn:microsoft.com/office/officeart/2005/8/layout/venn3"/>
    <dgm:cxn modelId="{8D1E3F6C-1815-43AA-A670-B5114D2F9D1B}" srcId="{D997A274-478F-4B7E-A35C-00731936EDEE}" destId="{0A8A4B79-121D-430D-B7AD-3A843EAB1A4C}" srcOrd="0" destOrd="0" parTransId="{551CE3D3-62F6-406B-9C36-5F703A569469}" sibTransId="{FFF8955A-97A2-4178-8338-EBE5B68BB09D}"/>
    <dgm:cxn modelId="{259DFB82-2790-43CE-950E-CFD64C9C7C7C}" srcId="{D997A274-478F-4B7E-A35C-00731936EDEE}" destId="{828CC772-9088-4256-8C7E-EBF8147D4E67}" srcOrd="1" destOrd="0" parTransId="{999BF16C-9266-471A-A364-1E8A8B57FFF9}" sibTransId="{54CFAEDE-A185-4BEE-BA2F-D5E55E305B55}"/>
    <dgm:cxn modelId="{B2F7563F-15A8-404E-A6B0-25BAA81A1584}" type="presOf" srcId="{B252A9D5-D1AE-4163-9B37-8BADE8FFE056}" destId="{D9A68FCA-8BBF-45AD-8F78-7322E36536AC}" srcOrd="0" destOrd="0" presId="urn:microsoft.com/office/officeart/2005/8/layout/venn3"/>
    <dgm:cxn modelId="{88F72B3E-BF31-4DD7-B682-8B04E88DBA05}" type="presOf" srcId="{D997A274-478F-4B7E-A35C-00731936EDEE}" destId="{321D9A63-5D37-4919-930A-01A8FFA265CB}" srcOrd="0" destOrd="0" presId="urn:microsoft.com/office/officeart/2005/8/layout/venn3"/>
    <dgm:cxn modelId="{6571E880-4A17-45B5-B0FF-46283A5D0E9E}" srcId="{D997A274-478F-4B7E-A35C-00731936EDEE}" destId="{B252A9D5-D1AE-4163-9B37-8BADE8FFE056}" srcOrd="3" destOrd="0" parTransId="{32CD0213-7F79-4315-96B5-D05994318626}" sibTransId="{C36497A3-C408-4829-A00C-5BCDF0E27801}"/>
    <dgm:cxn modelId="{20E760BE-E0EC-40EF-BFB6-676EB050A682}" type="presOf" srcId="{0A8A4B79-121D-430D-B7AD-3A843EAB1A4C}" destId="{70C5F0A6-C33B-40EA-BC88-57ED33407B5E}" srcOrd="0" destOrd="0" presId="urn:microsoft.com/office/officeart/2005/8/layout/venn3"/>
    <dgm:cxn modelId="{E29A77B5-8031-4ADA-A779-008FD09E3891}" srcId="{D997A274-478F-4B7E-A35C-00731936EDEE}" destId="{5CCE0F1E-3FF6-4768-9E66-83A453E52B9B}" srcOrd="2" destOrd="0" parTransId="{973173B6-C8F8-4225-BB21-C71EC614CC96}" sibTransId="{BCFF88FB-6288-4B55-A982-4D42CB3FB0F2}"/>
    <dgm:cxn modelId="{332AE8C1-C61C-4736-AECB-0533471F5447}" type="presOf" srcId="{5CCE0F1E-3FF6-4768-9E66-83A453E52B9B}" destId="{ABB86B85-F81C-46FF-9A4F-B542AB7217AE}" srcOrd="0" destOrd="0" presId="urn:microsoft.com/office/officeart/2005/8/layout/venn3"/>
    <dgm:cxn modelId="{E4A45584-062B-4EA1-9511-F519137B2A45}" type="presParOf" srcId="{321D9A63-5D37-4919-930A-01A8FFA265CB}" destId="{70C5F0A6-C33B-40EA-BC88-57ED33407B5E}" srcOrd="0" destOrd="0" presId="urn:microsoft.com/office/officeart/2005/8/layout/venn3"/>
    <dgm:cxn modelId="{E0CDAE1F-04F5-464A-BABB-7224DADBF6E7}" type="presParOf" srcId="{321D9A63-5D37-4919-930A-01A8FFA265CB}" destId="{CB7EE18F-E41C-4A21-A325-B3F43EAEF5D6}" srcOrd="1" destOrd="0" presId="urn:microsoft.com/office/officeart/2005/8/layout/venn3"/>
    <dgm:cxn modelId="{B14214E5-AB2C-42B0-A090-12416AACDA1F}" type="presParOf" srcId="{321D9A63-5D37-4919-930A-01A8FFA265CB}" destId="{01006560-F9B5-4FB6-B3BB-CD94312AC079}" srcOrd="2" destOrd="0" presId="urn:microsoft.com/office/officeart/2005/8/layout/venn3"/>
    <dgm:cxn modelId="{C6CA0F42-BCA4-47B8-8F36-A90198FB2D62}" type="presParOf" srcId="{321D9A63-5D37-4919-930A-01A8FFA265CB}" destId="{73ADE6AD-6F89-47E6-A4B6-5B1DE37C616B}" srcOrd="3" destOrd="0" presId="urn:microsoft.com/office/officeart/2005/8/layout/venn3"/>
    <dgm:cxn modelId="{3A7170C4-B2D8-46B4-8D8F-516143C63FD8}" type="presParOf" srcId="{321D9A63-5D37-4919-930A-01A8FFA265CB}" destId="{ABB86B85-F81C-46FF-9A4F-B542AB7217AE}" srcOrd="4" destOrd="0" presId="urn:microsoft.com/office/officeart/2005/8/layout/venn3"/>
    <dgm:cxn modelId="{9B69223C-8351-4E69-B21A-BA2770A48DB6}" type="presParOf" srcId="{321D9A63-5D37-4919-930A-01A8FFA265CB}" destId="{605E3590-E35D-4CE4-ACF5-5336C2941055}" srcOrd="5" destOrd="0" presId="urn:microsoft.com/office/officeart/2005/8/layout/venn3"/>
    <dgm:cxn modelId="{7B11EF4C-B1E3-41C8-9D9A-77508CD00002}" type="presParOf" srcId="{321D9A63-5D37-4919-930A-01A8FFA265CB}" destId="{D9A68FCA-8BBF-45AD-8F78-7322E36536A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2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EF2346-420E-40C6-A3C9-81AF41FE7EBD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247F002-F71F-4238-A209-BA8820B80503}">
      <dgm:prSet custT="1"/>
      <dgm:spPr/>
      <dgm:t>
        <a:bodyPr/>
        <a:lstStyle/>
        <a:p>
          <a:pPr rtl="0"/>
          <a:r>
            <a:rPr lang="en-GB" sz="1800" dirty="0" smtClean="0">
              <a:latin typeface="+mj-lt"/>
            </a:rPr>
            <a:t>Zaisťuje bezpečnosť potravín</a:t>
          </a:r>
          <a:endParaRPr lang="sk-SK" sz="1800" dirty="0">
            <a:latin typeface="+mj-lt"/>
          </a:endParaRPr>
        </a:p>
      </dgm:t>
    </dgm:pt>
    <dgm:pt modelId="{73A0E396-022D-4827-BF49-E11982B96801}" type="parTrans" cxnId="{B1966A76-E649-421E-B42A-8C60D797BF39}">
      <dgm:prSet/>
      <dgm:spPr/>
      <dgm:t>
        <a:bodyPr/>
        <a:lstStyle/>
        <a:p>
          <a:endParaRPr lang="en-GB"/>
        </a:p>
      </dgm:t>
    </dgm:pt>
    <dgm:pt modelId="{323C14D7-8E77-4D55-BF2D-03207C6B695A}" type="sibTrans" cxnId="{B1966A76-E649-421E-B42A-8C60D797BF39}">
      <dgm:prSet/>
      <dgm:spPr/>
      <dgm:t>
        <a:bodyPr/>
        <a:lstStyle/>
        <a:p>
          <a:endParaRPr lang="en-GB"/>
        </a:p>
      </dgm:t>
    </dgm:pt>
    <dgm:pt modelId="{11B3DC9E-0255-43F4-A3DD-ECEABF9B4B62}" type="pres">
      <dgm:prSet presAssocID="{01EF2346-420E-40C6-A3C9-81AF41FE7EB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46245BB-772E-40C8-B966-A54CB33937C3}" type="pres">
      <dgm:prSet presAssocID="{E247F002-F71F-4238-A209-BA8820B80503}" presName="circ1TxSh" presStyleLbl="vennNode1" presStyleIdx="0" presStyleCnt="1" custLinFactNeighborY="11710"/>
      <dgm:spPr/>
      <dgm:t>
        <a:bodyPr/>
        <a:lstStyle/>
        <a:p>
          <a:endParaRPr lang="en-GB"/>
        </a:p>
      </dgm:t>
    </dgm:pt>
  </dgm:ptLst>
  <dgm:cxnLst>
    <dgm:cxn modelId="{B1966A76-E649-421E-B42A-8C60D797BF39}" srcId="{01EF2346-420E-40C6-A3C9-81AF41FE7EBD}" destId="{E247F002-F71F-4238-A209-BA8820B80503}" srcOrd="0" destOrd="0" parTransId="{73A0E396-022D-4827-BF49-E11982B96801}" sibTransId="{323C14D7-8E77-4D55-BF2D-03207C6B695A}"/>
    <dgm:cxn modelId="{00DB97EC-FF41-4CC1-80A3-96A510E3562B}" type="presOf" srcId="{E247F002-F71F-4238-A209-BA8820B80503}" destId="{A46245BB-772E-40C8-B966-A54CB33937C3}" srcOrd="0" destOrd="0" presId="urn:microsoft.com/office/officeart/2005/8/layout/venn1"/>
    <dgm:cxn modelId="{EE5BBB23-D3F8-4034-B8AE-DE692FAB7BF0}" type="presOf" srcId="{01EF2346-420E-40C6-A3C9-81AF41FE7EBD}" destId="{11B3DC9E-0255-43F4-A3DD-ECEABF9B4B62}" srcOrd="0" destOrd="0" presId="urn:microsoft.com/office/officeart/2005/8/layout/venn1"/>
    <dgm:cxn modelId="{D1664E00-8D7D-4E9F-BA88-AC5F80754E13}" type="presParOf" srcId="{11B3DC9E-0255-43F4-A3DD-ECEABF9B4B62}" destId="{A46245BB-772E-40C8-B966-A54CB33937C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30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dirty="0" smtClean="0"/>
              <a:t>Európa v skratke</a:t>
            </a:r>
            <a:endParaRPr lang="sk-S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681220"/>
            <a:ext cx="5374640" cy="4434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139C1-435B-476D-B570-4FE97FB79DE6}" type="slidenum">
              <a:rPr lang="en-GB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75537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uro_coins_and_banknotes.jp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c.europa.eu/programmes/erasmus-plus/discover/index_sk.htm" TargetMode="External"/><Relationship Id="rId5" Type="http://schemas.openxmlformats.org/officeDocument/2006/relationships/hyperlink" Target="http://europa.eu/about-eu/basic-information/money/euro/index_sk.htm" TargetMode="External"/><Relationship Id="rId4" Type="http://schemas.openxmlformats.org/officeDocument/2006/relationships/hyperlink" Target="https://www.flickr.com/photos/uni-salzburg/13934541079/in/photolist-nemaAg-pmQYSC-phthd2-aKvi5g-5WcJUq-asd8YH-dk1R6d-g2nHPX-86VPhQ-4td9fv-b7jiev-rwg3pR-9BafmP-jTfn8C-uRoSN6-4tRwyE-8jYxAK-9wonux-hL69yp-dFfuxC-3mnv5-5YXUru-xxKHSo-6rErmF-69ipWj-6FgpCB-4LPJ4r-4YU3iD-nuBbbS-88Jy2q-7dAXgK-7pE5Gx-9RoAZh-5Ykh7-9AJZmV-uCHKJo-nZXY2n-azNrqg-soTJnE-9Dakxc-q3dLpf-hr5Jcx-8H4nvF-7Qnomj-hL51Ad-kYHj13-hL583v-y4ne98-f3XEju-6BCjB5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hef_pr%C3%A9parant_une_truffe.jp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c.europa.eu/clima/citizens/eu/index_sk.htm" TargetMode="External"/><Relationship Id="rId5" Type="http://schemas.openxmlformats.org/officeDocument/2006/relationships/hyperlink" Target="http://ec.europa.eu/social/main.jsp?catId=457&amp;amp;langId=sk" TargetMode="External"/><Relationship Id="rId4" Type="http://schemas.openxmlformats.org/officeDocument/2006/relationships/hyperlink" Target="https://www.flickr.com/photos/cmichel67/18928319584/in/photolist-uQCzXE-uWDC3n-vf4n1D-wcmguc-vSmiUA-v5W8VP-w2tm4Z-v1hYNj-vWWG6i-vCKvEW-vAUJnA-vMtAot-vJMqVu-uTkhFG-vZ1fke-qEiKaX-vwYNjs-w7DLhy-vZoVF1-vUS4jy-vuAxmN-vWFkhA-w7dzaJ-w3QvRh-v1roLx-vXis66-vWxTGz-vSCdE7-vMbye2-vH4SpE-vMwWUD-wbSJJy-vUT5ky-vRrQVf-vTTL9H-uWukFy-vH9qQd-vaAyvm-v7orx4-w243uH-v536ko-w1qcKh-vCCPvw-uWvjiw-vTTFrX-vSJSz3-vLJojD-vV58ya-vCb7WX-vPUdXr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gional_policy/en/information/photos/searchPhoto?kwand=Slavonski+Brod&amp;amp;kwexact=&amp;amp;kwor=&amp;amp;kwexclude=&amp;amp;datefrom=&amp;amp;dateto=&amp;amp;regthes=ALL&amp;amp;themthes=ALL&amp;amp;fundthes=ALL&amp;amp;sitelang=en&amp;amp;index=1&amp;amp;navPage=1&amp;amp;submit=Search+photo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uropa.eu/eyd2015/sk/content/eu-development-aid" TargetMode="External"/><Relationship Id="rId5" Type="http://schemas.openxmlformats.org/officeDocument/2006/relationships/hyperlink" Target="http://ec.europa.eu/regional_policy/sk/" TargetMode="External"/><Relationship Id="rId4" Type="http://schemas.openxmlformats.org/officeDocument/2006/relationships/hyperlink" Target="http://ec.europa.eu/europeaid/sisters-beneficiaries-programme-lida-6-and-alina-11-cazanesti-village_en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42244964@N03/15046570355/in/photolist-oVBB9P-qcyux7-9akQva-oE37aM-87bLFN-Ao1mPn-4x7Ehh-oACNos-5mWnGB-nhGisv-oUCJfM-9aoZsN-eeqDou-c2bJxA-vF4tkn-wBWkP6-9b4rfc-715Jps-A9zq2N-c7bkas-71znqk-4x34rx-8pZdVm-87cLzb-87cK7Y-8KhCxv-8KhD6g-7164Lh-oWvqnb-auFJhG-9WEFbT-71Dk75-pxhYGq-o8C6is-8dM8Up-6vwW8i-6vB8xE-he5Je8-f1Q6nt-71zk6M-gbLtv8-nRc3Nw-oWgJMK-6TVbsx-c8rk7o-878voz-878sRV-gu3ePL-716aLQ-71zqBK" TargetMode="External"/><Relationship Id="rId7" Type="http://schemas.openxmlformats.org/officeDocument/2006/relationships/hyperlink" Target="http://europa.eu/pol/food/index_sk.ht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uropa.eu/pol/ener/index_sk.htm" TargetMode="External"/><Relationship Id="rId5" Type="http://schemas.openxmlformats.org/officeDocument/2006/relationships/hyperlink" Target="http://europa.eu/pol/env/index_sk.htm" TargetMode="External"/><Relationship Id="rId4" Type="http://schemas.openxmlformats.org/officeDocument/2006/relationships/hyperlink" Target="https://www.flickr.com/photos/remedy904/8499029447/in/photolist-dX2Kmt-yhxmp6-cLeN4b-rPpWxz-5fxVjo-a4QqVu-dJjNtu-63narx-pyLzNz-7N2DdR-8hzB4M-8hCRTs-5YhHJX-qYUQFX-ni4mZQ-4boAmW-4bozRh-8hCRiq-8hCSis-8gQqT8-b9PZ3P-5yM7Z-4HwifF-7N6Cnu-oaQebG-6M6Ebo-4bozKA-7Z2k9z-6PUm8j-axv1UW-qarsDh-878err-4bjyva-ecnufA-6PQeiD-i29xbH-fbbxwR-fczy8w-7LLprH-7LQoCG-kfJpTL-yowUpj-r1Rc4j-xDxpRF-ecngNW-6KoZA1-vQBjjX-8RY7W5-9S8dUH-pEqECs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pol/space/index_sk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dirty="0" smtClean="0"/>
              <a:t>1) © </a:t>
            </a:r>
            <a:r>
              <a:rPr lang="en-GB" u="sng" dirty="0">
                <a:hlinkClick r:id="rId3"/>
              </a:rPr>
              <a:t>Wikimedia Commons/Avij</a:t>
            </a:r>
            <a:endParaRPr lang="sk-SK" dirty="0"/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 smtClean="0"/>
              <a:t>2) © </a:t>
            </a:r>
            <a:r>
              <a:rPr lang="en-GB" u="sng" dirty="0">
                <a:hlinkClick r:id="rId4"/>
              </a:rPr>
              <a:t>Gruber/Haigermoser</a:t>
            </a:r>
            <a:endParaRPr lang="sk-SK" dirty="0"/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/>
          </a:p>
          <a:p>
            <a:pPr>
              <a:defRPr/>
            </a:pPr>
            <a:r>
              <a:rPr dirty="0" smtClean="0"/>
              <a:t>Súvislosti: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dirty="0" smtClean="0"/>
              <a:t>Euro: </a:t>
            </a:r>
            <a:r>
              <a:rPr lang="en-GB" dirty="0">
                <a:hlinkClick r:id="rId5"/>
              </a:rPr>
              <a:t>http://europa.eu/about-eu/basic-information/money/euro/index_sk.htm</a:t>
            </a:r>
            <a:r>
              <a:rPr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dirty="0" smtClean="0"/>
              <a:t>Erasmus+: </a:t>
            </a:r>
            <a:r>
              <a:rPr lang="en-GB" dirty="0">
                <a:hlinkClick r:id="rId6"/>
              </a:rPr>
              <a:t>http://ec.europa.eu/programmes/erasmus-plus/discover/index_sk.htm</a:t>
            </a:r>
            <a:r>
              <a:rPr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139C1-435B-476D-B570-4FE97FB79DE6}" type="slidenum">
              <a:rPr lang="en-GB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4334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dirty="0" smtClean="0"/>
              <a:t>1) © </a:t>
            </a:r>
            <a:r>
              <a:rPr lang="en-GB" u="sng" dirty="0">
                <a:hlinkClick r:id="rId3"/>
              </a:rPr>
              <a:t>Wikimedia Commons/aldenchadwick</a:t>
            </a:r>
            <a:endParaRPr lang="sk-SK" dirty="0"/>
          </a:p>
          <a:p>
            <a:r>
              <a:rPr dirty="0" smtClean="0"/>
              <a:t>2) © </a:t>
            </a:r>
            <a:r>
              <a:rPr lang="en-GB" u="sng" dirty="0">
                <a:hlinkClick r:id="rId4"/>
              </a:rPr>
              <a:t>Flickr/Christopher Michel</a:t>
            </a:r>
            <a:endParaRPr lang="sk-SK" dirty="0"/>
          </a:p>
          <a:p>
            <a:endParaRPr lang="sk-SK" dirty="0"/>
          </a:p>
          <a:p>
            <a:r>
              <a:rPr dirty="0" smtClean="0"/>
              <a:t>Súvislosti: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Voľný pohyb – občania EÚ: </a:t>
            </a:r>
            <a:r>
              <a:rPr lang="en-GB" dirty="0">
                <a:hlinkClick r:id="rId5"/>
              </a:rPr>
              <a:t>http://ec.europa.eu/social/main.jsp?catId=457&amp;langId=sk</a:t>
            </a:r>
            <a:r>
              <a:rPr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Oblasť klímy: </a:t>
            </a:r>
            <a:r>
              <a:rPr lang="en-US" dirty="0">
                <a:hlinkClick r:id="rId6"/>
              </a:rPr>
              <a:t>http://ec.europa.eu/clima/citizens/eu/index_sk.htm</a:t>
            </a:r>
            <a:r>
              <a:rPr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139C1-435B-476D-B570-4FE97FB79DE6}" type="slidenum">
              <a:rPr lang="en-GB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43341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Font typeface="Arial" panose="020B0604020202020204" pitchFamily="34" charset="0"/>
              <a:buAutoNum type="arabicParenR"/>
            </a:pPr>
            <a:r>
              <a:rPr dirty="0" smtClean="0"/>
              <a:t>© </a:t>
            </a:r>
            <a:r>
              <a:rPr lang="en-GB" u="sng" dirty="0">
                <a:hlinkClick r:id="rId3"/>
              </a:rPr>
              <a:t>Európska únia</a:t>
            </a:r>
            <a:endParaRPr lang="sk-SK" dirty="0"/>
          </a:p>
          <a:p>
            <a:pPr marL="228600" lvl="0" indent="-228600">
              <a:buFont typeface="Arial" panose="020B0604020202020204" pitchFamily="34" charset="0"/>
              <a:buAutoNum type="arabicParenR"/>
            </a:pPr>
            <a:r>
              <a:rPr dirty="0" smtClean="0"/>
              <a:t>© </a:t>
            </a:r>
            <a:r>
              <a:rPr lang="en-GB" u="sng" dirty="0">
                <a:hlinkClick r:id="rId4"/>
              </a:rPr>
              <a:t>Európska únia</a:t>
            </a:r>
            <a:endParaRPr lang="sk-SK" dirty="0"/>
          </a:p>
          <a:p>
            <a:endParaRPr lang="sk-SK" dirty="0"/>
          </a:p>
          <a:p>
            <a:r>
              <a:rPr dirty="0" smtClean="0"/>
              <a:t>Súvislosti: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Regionálna politika: </a:t>
            </a:r>
            <a:r>
              <a:rPr lang="en-US" dirty="0">
                <a:hlinkClick r:id="rId5"/>
              </a:rPr>
              <a:t>http://ec.europa.eu/regional_policy/sk/</a:t>
            </a:r>
            <a:r>
              <a:rPr dirty="0" smtClean="0"/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dirty="0" smtClean="0"/>
              <a:t>Rozvojová pomoc EÚ: </a:t>
            </a:r>
            <a:r>
              <a:rPr dirty="0"/>
              <a:t/>
            </a:r>
            <a:br>
              <a:rPr dirty="0"/>
            </a:br>
            <a:r>
              <a:rPr lang="en-US" dirty="0">
                <a:hlinkClick r:id="rId6"/>
              </a:rPr>
              <a:t>https://europa.eu/eyd2015/sk/content/eu-development-aid</a:t>
            </a:r>
            <a:r>
              <a:rPr dirty="0" smtClean="0"/>
              <a:t> </a:t>
            </a: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139C1-435B-476D-B570-4FE97FB79DE6}" type="slidenum">
              <a:rPr lang="en-GB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4334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dirty="0" smtClean="0"/>
              <a:t>1) © </a:t>
            </a:r>
            <a:r>
              <a:rPr lang="de-DE" u="sng" dirty="0">
                <a:hlinkClick r:id="rId3"/>
              </a:rPr>
              <a:t>flickr/Franck Vassen</a:t>
            </a:r>
            <a:endParaRPr lang="sk-SK" dirty="0"/>
          </a:p>
          <a:p>
            <a:r>
              <a:rPr dirty="0" smtClean="0"/>
              <a:t>2) © </a:t>
            </a:r>
            <a:r>
              <a:rPr lang="en-US" u="sng" dirty="0">
                <a:hlinkClick r:id="rId4"/>
              </a:rPr>
              <a:t>flickr/Mystery People</a:t>
            </a:r>
            <a:endParaRPr lang="sk-SK" u="sng" dirty="0"/>
          </a:p>
          <a:p>
            <a:r>
              <a:rPr dirty="0" smtClean="0"/>
              <a:t>3) © fotolia/FOOD-pictures</a:t>
            </a:r>
          </a:p>
          <a:p>
            <a:endParaRPr lang="sk-SK" dirty="0"/>
          </a:p>
          <a:p>
            <a:r>
              <a:rPr dirty="0" smtClean="0"/>
              <a:t>Súvislosti: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Životné prostredie: </a:t>
            </a:r>
            <a:r>
              <a:rPr lang="en-US" dirty="0">
                <a:hlinkClick r:id="rId5"/>
              </a:rPr>
              <a:t>http://europa.eu/pol/env/index_sk.htm</a:t>
            </a:r>
            <a:endParaRPr lang="sk-SK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Lacnejšie telefonické hovory: EÚ liberalizovala telekomunikačný trh, čo znamená, že sa skončili národné monopoly a trh sa otvoril konkurencii. Keď konkurenčné prostredie nefunguje dostatočne, EÚ priamo zasiahne. Takto napríklad na podnet Európskeho parlamentu a Európskej komisie zlacneli volania mobilným telefónom v zahraničí.</a:t>
            </a:r>
            <a:endParaRPr lang="sk-SK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Energetika: </a:t>
            </a:r>
            <a:r>
              <a:rPr lang="en-US" dirty="0">
                <a:hlinkClick r:id="rId6"/>
              </a:rPr>
              <a:t>http://europa.eu/pol/ener/index_sk.htm</a:t>
            </a:r>
            <a:endParaRPr lang="sk-SK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dirty="0" smtClean="0"/>
              <a:t>Bezpečnosť potravín: </a:t>
            </a:r>
            <a:r>
              <a:rPr lang="de-DE" dirty="0">
                <a:hlinkClick r:id="rId7"/>
              </a:rPr>
              <a:t>http://europa.eu/pol/food/index_sk.htm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139C1-435B-476D-B570-4FE97FB79DE6}" type="slidenum">
              <a:rPr lang="en-GB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43341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dirty="0" smtClean="0"/>
              <a:t>© Európska únia</a:t>
            </a:r>
            <a:endParaRPr lang="sk-SK" dirty="0"/>
          </a:p>
          <a:p>
            <a:pPr>
              <a:defRPr/>
            </a:pPr>
            <a:endParaRPr lang="sk-SK" dirty="0"/>
          </a:p>
          <a:p>
            <a:pPr>
              <a:defRPr/>
            </a:pPr>
            <a:r>
              <a:rPr dirty="0" smtClean="0"/>
              <a:t>Súvislosti: </a:t>
            </a:r>
            <a:r>
              <a:rPr lang="en-US" dirty="0">
                <a:hlinkClick r:id="rId3"/>
              </a:rPr>
              <a:t>http://europa.eu/pol/space/index_sk.htm</a:t>
            </a:r>
            <a:endParaRPr lang="sk-SK" dirty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139C1-435B-476D-B570-4FE97FB79DE6}" type="slidenum">
              <a:rPr lang="en-GB" smtClean="0"/>
              <a:pPr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96532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1F8E-4598-430F-9798-AF76F5613559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850322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0780-0945-4E30-AB33-192E6F0F2582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50416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C1A30-7968-4AA4-B3A2-FA71A2C1AA34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FC6-76A5-4E1D-A437-EA098268BAD3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83384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3BB6-B15E-4FD9-AD33-9775DB11399C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9065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48BD-C811-43EB-9357-56ED9A6BACB1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8921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882-6D3B-47B1-9045-7C73B25F365A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304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8AE9-1E56-4EB4-9C13-8B683B2AB445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9033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BDCF-47F4-400A-BE6A-62116DE3A95E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6575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C184-00C0-42D6-9BB4-132BB73BC19F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0068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B79D-891E-4B2D-BB59-FB06EAE7D282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09622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4C0F8-90DC-4AC4-B5C6-A0CB85E1DBD8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6373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E4C0F8-90DC-4AC4-B5C6-A0CB85E1DBD8}" type="datetime1">
              <a:rPr lang="en-GB" smtClean="0"/>
              <a:pPr/>
              <a:t>29/04/2021</a:t>
            </a:fld>
            <a:endParaRPr lang="en-GB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6A2C6-1C58-47D3-A54F-F7353B55D3B4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grpSp>
        <p:nvGrpSpPr>
          <p:cNvPr id="14" name="Group 1"/>
          <p:cNvGrpSpPr/>
          <p:nvPr userDrawn="1"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5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cmichel67/18928319584/in/photolist-uQCzXE-uWDC3n-vf4n1D-wcmguc-vSmiUA-v5W8VP-w2tm4Z-v1hYNj-vWWG6i-vCKvEW-vAUJnA-vMtAot-vJMqVu-uTkhFG-vZ1fke-qEiKaX-vwYNjs-w7DLhy-vZoVF1-vUS4jy-vuAxmN-vWFkhA-w7dzaJ-w3QvRh-v1roLx-vXis66-vWxTGz-vSCdE7-vMbye2-vH4SpE-vMwWUD-wbSJJy-vUT5ky-vRrQVf-vTTL9H-uWukFy-vH9qQd-vaAyvm-v7orx4-w243uH-v536ko-w1qcKh-vCCPvw-uWvjiw-vTTFrX-vSJSz3-vLJojD-vV58ya-vCb7WX-vPUdX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image" Target="../media/image13.png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openxmlformats.org/officeDocument/2006/relationships/image" Target="../media/image10.png"/><Relationship Id="rId12" Type="http://schemas.openxmlformats.org/officeDocument/2006/relationships/diagramColors" Target="../diagrams/colors2.xml"/><Relationship Id="rId17" Type="http://schemas.openxmlformats.org/officeDocument/2006/relationships/image" Target="../media/image12.jpeg"/><Relationship Id="rId25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24" Type="http://schemas.openxmlformats.org/officeDocument/2006/relationships/diagramQuickStyle" Target="../diagrams/quickStyle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Layout" Target="../diagrams/layout5.xml"/><Relationship Id="rId10" Type="http://schemas.openxmlformats.org/officeDocument/2006/relationships/diagramLayout" Target="../diagrams/layout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Layout" Target="../diagrams/layout3.xml"/><Relationship Id="rId22" Type="http://schemas.openxmlformats.org/officeDocument/2006/relationships/diagramData" Target="../diagrams/data5.xml"/><Relationship Id="rId27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28596" y="3357562"/>
            <a:ext cx="8229600" cy="1143000"/>
          </a:xfrm>
        </p:spPr>
        <p:txBody>
          <a:bodyPr/>
          <a:lstStyle/>
          <a:p>
            <a:r>
              <a:rPr lang="sk-SK" dirty="0" smtClean="0"/>
              <a:t>Činnosť Európskej únie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pPr algn="ctr"/>
            <a:r>
              <a:rPr lang="sk-SK" dirty="0" smtClean="0"/>
              <a:t>OPAKUJEME</a:t>
            </a:r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4" name="Obrázok 3" descr="slobo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214554"/>
            <a:ext cx="6107948" cy="4071966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Aké sú 4</a:t>
            </a:r>
            <a:r>
              <a:rPr kumimoji="0" lang="sk-SK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slobody?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cieľom?</a:t>
            </a:r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4" name="Obrázok 3" descr="eu mi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500306"/>
            <a:ext cx="4572032" cy="33629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 anchor="ctr">
            <a:noAutofit/>
          </a:bodyPr>
          <a:lstStyle/>
          <a:p>
            <a:r>
              <a:rPr lang="en-GB" sz="4200" noProof="1" smtClean="0"/>
              <a:t>Čo dnes robí Európska únia</a:t>
            </a:r>
            <a:endParaRPr lang="sk-SK" sz="4200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4433" y="1700808"/>
            <a:ext cx="4177567" cy="93610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>
                <a:latin typeface="+mj-lt"/>
              </a:rPr>
              <a:t>EÚ sa snaží zlepšiť život každého z nás. Pozrime sa na niekoľko príkladov.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4</a:t>
            </a:fld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4941168"/>
            <a:ext cx="47525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1000" dirty="0" smtClean="0">
                <a:solidFill>
                  <a:schemeClr val="bg1"/>
                </a:solidFill>
              </a:rPr>
              <a:t>: </a:t>
            </a:r>
            <a:endParaRPr lang="sk-SK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95536" y="2448000"/>
            <a:ext cx="4032448" cy="158417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GB" sz="2000" b="1" dirty="0">
                <a:latin typeface="+mj-lt"/>
              </a:rPr>
              <a:t>Peniaze</a:t>
            </a:r>
            <a:r>
              <a:rPr dirty="0"/>
              <a:t/>
            </a:r>
            <a:br>
              <a:rPr dirty="0"/>
            </a:br>
            <a:r>
              <a:rPr lang="en-GB" sz="2000" dirty="0">
                <a:latin typeface="+mj-lt"/>
              </a:rPr>
              <a:t>V minulosti každá európska krajina mala vlastnú menu. Dnes mnohé členské štáty EÚ používajú jednotnú menu – euro.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746910" y="4607344"/>
            <a:ext cx="4038600" cy="165618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Wingdings 2"/>
              <a:buNone/>
            </a:pPr>
            <a:r>
              <a:rPr lang="en-GB" sz="2000" b="1" dirty="0" smtClean="0">
                <a:latin typeface="+mj-lt"/>
              </a:rPr>
              <a:t>Sloboda mladých ľudí</a:t>
            </a:r>
            <a:r>
              <a:rPr dirty="0"/>
              <a:t/>
            </a:r>
            <a:br>
              <a:rPr dirty="0"/>
            </a:br>
            <a:r>
              <a:rPr lang="en-GB" sz="2000" dirty="0" smtClean="0">
                <a:latin typeface="+mj-lt"/>
              </a:rPr>
              <a:t>EÚ podporuje mladých ľudí, ktorí chcú určitý čas študovať alebo absolvovať odbornú prípravu v inej európskej krajine. (Erasmus+)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83568" y="4176000"/>
            <a:ext cx="3228155" cy="194698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896000" y="1851023"/>
            <a:ext cx="3758157" cy="2501523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13071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 anchor="ctr">
            <a:noAutofit/>
          </a:bodyPr>
          <a:lstStyle/>
          <a:p>
            <a:r>
              <a:rPr lang="en-GB" sz="4200" dirty="0"/>
              <a:t>Čo dnes robí Európska únia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5</a:t>
            </a:fld>
            <a:endParaRPr lang="sk-SK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941921" y="5096299"/>
            <a:ext cx="3816424" cy="122413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latin typeface="+mj-lt"/>
              </a:rPr>
              <a:t>Oblasť klímy</a:t>
            </a:r>
            <a:r>
              <a:rPr dirty="0"/>
              <a:t/>
            </a:r>
            <a:br>
              <a:rPr dirty="0"/>
            </a:br>
            <a:r>
              <a:rPr lang="en-GB" sz="2000" dirty="0" smtClean="0">
                <a:latin typeface="+mj-lt"/>
              </a:rPr>
              <a:t>Pri medzinárodných rokovaniach o zmene klímy Európska únia vystupuje jednotne.</a:t>
            </a:r>
            <a:endParaRPr lang="sk-SK" sz="2000" dirty="0" smtClean="0">
              <a:latin typeface="+mj-lt"/>
            </a:endParaRPr>
          </a:p>
        </p:txBody>
      </p:sp>
      <p:pic>
        <p:nvPicPr>
          <p:cNvPr id="16" name="Picture 15">
            <a:hlinkClick r:id="rId3"/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76056" y="1836671"/>
            <a:ext cx="3168352" cy="3184657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504927" y="5580000"/>
            <a:ext cx="3635026" cy="73866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+mj-lt"/>
              </a:rPr>
              <a:t>Chcete sa stať šéfkuchárom? </a:t>
            </a:r>
            <a:r>
              <a:rPr dirty="0"/>
              <a:t/>
            </a:r>
            <a:br>
              <a:rPr dirty="0"/>
            </a:br>
            <a:r>
              <a:rPr lang="en-GB" sz="1400" b="1" dirty="0" smtClean="0">
                <a:latin typeface="+mj-lt"/>
              </a:rPr>
              <a:t>Prečo nepracovať v inej krajine EÚ a neodhaliť tajomstvá jej kuchyne?</a:t>
            </a:r>
            <a:endParaRPr lang="sk-SK" sz="14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04927" y="2808000"/>
            <a:ext cx="3635026" cy="257291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395536" y="1700808"/>
            <a:ext cx="4032448" cy="1080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r>
              <a:rPr lang="en-GB" sz="2000" b="1" dirty="0" smtClean="0">
                <a:latin typeface="+mj-lt"/>
              </a:rPr>
              <a:t>Sloboda pracovníkov</a:t>
            </a:r>
            <a:r>
              <a:rPr dirty="0"/>
              <a:t/>
            </a:r>
            <a:br>
              <a:rPr dirty="0"/>
            </a:br>
            <a:r>
              <a:rPr lang="en-GB" sz="2000" dirty="0" smtClean="0">
                <a:latin typeface="+mj-lt"/>
              </a:rPr>
              <a:t>Občania EÚ dnes môžu žiť a pracovať v ktorejkoľvek krajine EÚ.</a:t>
            </a:r>
          </a:p>
        </p:txBody>
      </p:sp>
    </p:spTree>
    <p:extLst>
      <p:ext uri="{BB962C8B-B14F-4D97-AF65-F5344CB8AC3E}">
        <p14:creationId xmlns:p14="http://schemas.microsoft.com/office/powerpoint/2010/main" xmlns="" val="1388520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 anchor="ctr">
            <a:noAutofit/>
          </a:bodyPr>
          <a:lstStyle/>
          <a:p>
            <a:r>
              <a:rPr lang="en-GB" sz="4200" dirty="0"/>
              <a:t>Čo dnes robí Európska únia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320480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>
                <a:latin typeface="+mj-lt"/>
              </a:rPr>
              <a:t>Pomoc chudobnejším regiónom </a:t>
            </a:r>
            <a:r>
              <a:rPr sz="1600" dirty="0"/>
              <a:t/>
            </a:r>
            <a:br>
              <a:rPr sz="1600" dirty="0"/>
            </a:br>
            <a:r>
              <a:rPr lang="en-GB" sz="1700" dirty="0">
                <a:latin typeface="+mj-lt"/>
              </a:rPr>
              <a:t>Niektoré oblasti v Európe potrebujú peniaze, aby mohli vybudovať nové cesty a železnice. V iných regiónoch si zas mnoho ľudí hľadá prácu. </a:t>
            </a:r>
            <a:r>
              <a:rPr sz="1700" dirty="0"/>
              <a:t/>
            </a:r>
            <a:br>
              <a:rPr sz="1700" dirty="0"/>
            </a:br>
            <a:r>
              <a:rPr lang="en-GB" sz="1700" dirty="0">
                <a:latin typeface="+mj-lt"/>
              </a:rPr>
              <a:t>EÚ poskytuje finančné prostriedky na osobitné projekty zamerané na riešenie týchto potrieb</a:t>
            </a:r>
            <a:r>
              <a:rPr lang="en-GB" sz="1600" dirty="0">
                <a:latin typeface="+mj-lt"/>
              </a:rPr>
              <a:t>.</a:t>
            </a:r>
            <a:endParaRPr lang="sk-SK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6</a:t>
            </a:fld>
            <a:endParaRPr lang="sk-SK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947869" y="4408550"/>
            <a:ext cx="3708920" cy="172819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>
                <a:latin typeface="+mj-lt"/>
              </a:rPr>
              <a:t>Pomoc susedným krajinám</a:t>
            </a:r>
          </a:p>
          <a:p>
            <a:pPr marL="0" indent="0">
              <a:buNone/>
            </a:pPr>
            <a:r>
              <a:rPr lang="en-GB" sz="1800" dirty="0" smtClean="0">
                <a:latin typeface="+mj-lt"/>
              </a:rPr>
              <a:t>EÚ pomáha ďalším krajinám pri zlepšovaní vzdelávania, nemocníc a sociálnej ochrany. Tak sa pomohlo napríklad Lide a Aline z Moldavska.</a:t>
            </a:r>
            <a:endParaRPr lang="sk-SK" sz="1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3268" y="5904000"/>
            <a:ext cx="3528000" cy="52322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+mj-lt"/>
              </a:rPr>
              <a:t>Čistička odpadových vôd v Chorvátsku, financovaná s pomocou EÚ</a:t>
            </a:r>
            <a:endParaRPr lang="sk-SK" sz="1400" b="1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53271" y="3456000"/>
            <a:ext cx="3528000" cy="227457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 bwMode="auto">
          <a:xfrm>
            <a:off x="5038329" y="1873666"/>
            <a:ext cx="3618460" cy="2412308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65360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9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/>
          <p:cNvGrpSpPr/>
          <p:nvPr/>
        </p:nvGrpSpPr>
        <p:grpSpPr>
          <a:xfrm>
            <a:off x="4641608" y="1818836"/>
            <a:ext cx="4088926" cy="1614913"/>
            <a:chOff x="4650500" y="1814087"/>
            <a:chExt cx="4059100" cy="1614913"/>
          </a:xfrm>
        </p:grpSpPr>
        <p:graphicFrame>
          <p:nvGraphicFramePr>
            <p:cNvPr id="27" name="Diagram 26"/>
            <p:cNvGraphicFramePr/>
            <p:nvPr>
              <p:extLst>
                <p:ext uri="{D42A27DB-BD31-4B8C-83A1-F6EECF244321}">
                  <p14:modId xmlns:p14="http://schemas.microsoft.com/office/powerpoint/2010/main" xmlns="" val="3265688176"/>
                </p:ext>
              </p:extLst>
            </p:nvPr>
          </p:nvGraphicFramePr>
          <p:xfrm>
            <a:off x="4650500" y="1814087"/>
            <a:ext cx="1800201" cy="16149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29" name="Picture 3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6536" y="1923956"/>
              <a:ext cx="2083064" cy="1501306"/>
            </a:xfrm>
            <a:prstGeom prst="rect">
              <a:avLst/>
            </a:prstGeom>
            <a:solidFill>
              <a:srgbClr val="0070C0"/>
            </a:solidFill>
            <a:ln w="28575">
              <a:solidFill>
                <a:srgbClr val="0070C0"/>
              </a:solidFill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 anchor="ctr">
            <a:noAutofit/>
          </a:bodyPr>
          <a:lstStyle/>
          <a:p>
            <a:r>
              <a:rPr lang="en-GB" sz="4200" dirty="0"/>
              <a:t>Čo dnes robí Európska únia</a:t>
            </a:r>
          </a:p>
        </p:txBody>
      </p:sp>
      <p:sp>
        <p:nvSpPr>
          <p:cNvPr id="11" name="Content Placeholder 7"/>
          <p:cNvSpPr>
            <a:spLocks noGrp="1"/>
          </p:cNvSpPr>
          <p:nvPr>
            <p:ph sz="half" idx="1"/>
          </p:nvPr>
        </p:nvSpPr>
        <p:spPr>
          <a:xfrm>
            <a:off x="395536" y="1628800"/>
            <a:ext cx="4248472" cy="7920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+mj-lt"/>
              </a:rPr>
              <a:t>EÚ dnes robí oveľa viac:</a:t>
            </a:r>
          </a:p>
          <a:p>
            <a:pPr marL="0" indent="0">
              <a:buNone/>
            </a:pPr>
            <a:endParaRPr lang="sk-SK" sz="18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BF704-2F24-45CB-80D7-1AA64E5561ED}" type="slidenum">
              <a:rPr lang="en-GB" smtClean="0"/>
              <a:pPr/>
              <a:t>7</a:t>
            </a:fld>
            <a:endParaRPr lang="sk-SK" dirty="0"/>
          </a:p>
        </p:txBody>
      </p:sp>
      <p:grpSp>
        <p:nvGrpSpPr>
          <p:cNvPr id="31" name="Group 30"/>
          <p:cNvGrpSpPr/>
          <p:nvPr/>
        </p:nvGrpSpPr>
        <p:grpSpPr>
          <a:xfrm>
            <a:off x="539552" y="2364411"/>
            <a:ext cx="3600400" cy="1620000"/>
            <a:chOff x="539552" y="2364411"/>
            <a:chExt cx="3573970" cy="1620000"/>
          </a:xfrm>
          <a:effectLst/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546966" y="2420215"/>
              <a:ext cx="1566556" cy="1508391"/>
            </a:xfrm>
            <a:prstGeom prst="rect">
              <a:avLst/>
            </a:prstGeom>
            <a:solidFill>
              <a:srgbClr val="0070C0"/>
            </a:solidFill>
            <a:ln w="28575">
              <a:solidFill>
                <a:srgbClr val="0070C0"/>
              </a:solidFill>
            </a:ln>
            <a:effectLst/>
          </p:spPr>
        </p:pic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xmlns="" val="2986521289"/>
                </p:ext>
              </p:extLst>
            </p:nvPr>
          </p:nvGraphicFramePr>
          <p:xfrm>
            <a:off x="539552" y="2364411"/>
            <a:ext cx="1620000" cy="1620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9" r:lo="rId10" r:qs="rId11" r:cs="rId12"/>
            </a:graphicData>
          </a:graphic>
        </p:graphicFrame>
      </p:grpSp>
      <p:grpSp>
        <p:nvGrpSpPr>
          <p:cNvPr id="1028" name="Group 1027"/>
          <p:cNvGrpSpPr/>
          <p:nvPr/>
        </p:nvGrpSpPr>
        <p:grpSpPr>
          <a:xfrm>
            <a:off x="251520" y="4083060"/>
            <a:ext cx="4032723" cy="2013013"/>
            <a:chOff x="251520" y="4083060"/>
            <a:chExt cx="4032723" cy="2013013"/>
          </a:xfrm>
        </p:grpSpPr>
        <p:graphicFrame>
          <p:nvGraphicFramePr>
            <p:cNvPr id="20" name="Diagram 19"/>
            <p:cNvGraphicFramePr/>
            <p:nvPr>
              <p:extLst>
                <p:ext uri="{D42A27DB-BD31-4B8C-83A1-F6EECF244321}">
                  <p14:modId xmlns:p14="http://schemas.microsoft.com/office/powerpoint/2010/main" xmlns="" val="4257242425"/>
                </p:ext>
              </p:extLst>
            </p:nvPr>
          </p:nvGraphicFramePr>
          <p:xfrm>
            <a:off x="251520" y="4083060"/>
            <a:ext cx="2037251" cy="20130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tretch>
              <a:fillRect/>
            </a:stretch>
          </p:blipFill>
          <p:spPr>
            <a:xfrm>
              <a:off x="2376243" y="4293096"/>
              <a:ext cx="1908000" cy="1699147"/>
            </a:xfrm>
            <a:prstGeom prst="rect">
              <a:avLst/>
            </a:prstGeom>
            <a:ln w="28575">
              <a:solidFill>
                <a:srgbClr val="0070C0"/>
              </a:solidFill>
            </a:ln>
          </p:spPr>
        </p:pic>
      </p:grpSp>
      <p:graphicFrame>
        <p:nvGraphicFramePr>
          <p:cNvPr id="1035" name="Diagram 1034"/>
          <p:cNvGraphicFramePr/>
          <p:nvPr>
            <p:extLst>
              <p:ext uri="{D42A27DB-BD31-4B8C-83A1-F6EECF244321}">
                <p14:modId xmlns:p14="http://schemas.microsoft.com/office/powerpoint/2010/main" xmlns="" val="3521308410"/>
              </p:ext>
            </p:extLst>
          </p:nvPr>
        </p:nvGraphicFramePr>
        <p:xfrm>
          <a:off x="4500562" y="5500702"/>
          <a:ext cx="4824536" cy="91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pSp>
        <p:nvGrpSpPr>
          <p:cNvPr id="1032" name="Group 1031"/>
          <p:cNvGrpSpPr/>
          <p:nvPr/>
        </p:nvGrpSpPr>
        <p:grpSpPr>
          <a:xfrm>
            <a:off x="4788025" y="3458222"/>
            <a:ext cx="3941582" cy="1626962"/>
            <a:chOff x="4824208" y="3429000"/>
            <a:chExt cx="3905397" cy="1626962"/>
          </a:xfrm>
        </p:grpSpPr>
        <p:graphicFrame>
          <p:nvGraphicFramePr>
            <p:cNvPr id="28" name="Diagram 27"/>
            <p:cNvGraphicFramePr/>
            <p:nvPr>
              <p:extLst>
                <p:ext uri="{D42A27DB-BD31-4B8C-83A1-F6EECF244321}">
                  <p14:modId xmlns:p14="http://schemas.microsoft.com/office/powerpoint/2010/main" xmlns="" val="3852783841"/>
                </p:ext>
              </p:extLst>
            </p:nvPr>
          </p:nvGraphicFramePr>
          <p:xfrm>
            <a:off x="4824208" y="3429000"/>
            <a:ext cx="1620000" cy="1620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2" r:lo="rId23" r:qs="rId24" r:cs="rId25"/>
            </a:graphicData>
          </a:graphic>
        </p:graphicFrame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6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842" y="3429000"/>
              <a:ext cx="2083763" cy="1626962"/>
            </a:xfrm>
            <a:prstGeom prst="rect">
              <a:avLst/>
            </a:prstGeom>
            <a:solidFill>
              <a:srgbClr val="0070C0"/>
            </a:solidFill>
            <a:ln w="28575">
              <a:solidFill>
                <a:srgbClr val="0070C0"/>
              </a:solidFill>
            </a:ln>
          </p:spPr>
        </p:pic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596206" y="1880778"/>
            <a:ext cx="2159999" cy="324000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889394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graphicEl>
                                              <a:dgm id="{70C5F0A6-C33B-40EA-BC88-57ED33407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35">
                                            <p:graphicEl>
                                              <a:dgm id="{70C5F0A6-C33B-40EA-BC88-57ED33407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5">
                                            <p:graphicEl>
                                              <a:dgm id="{70C5F0A6-C33B-40EA-BC88-57ED33407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5">
                                            <p:graphicEl>
                                              <a:dgm id="{70C5F0A6-C33B-40EA-BC88-57ED33407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5">
                                            <p:graphicEl>
                                              <a:dgm id="{70C5F0A6-C33B-40EA-BC88-57ED33407B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graphicEl>
                                              <a:dgm id="{01006560-F9B5-4FB6-B3BB-CD94312AC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35">
                                            <p:graphicEl>
                                              <a:dgm id="{01006560-F9B5-4FB6-B3BB-CD94312AC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5">
                                            <p:graphicEl>
                                              <a:dgm id="{01006560-F9B5-4FB6-B3BB-CD94312AC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5">
                                            <p:graphicEl>
                                              <a:dgm id="{01006560-F9B5-4FB6-B3BB-CD94312AC0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5">
                                            <p:graphicEl>
                                              <a:dgm id="{01006560-F9B5-4FB6-B3BB-CD94312AC0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graphicEl>
                                              <a:dgm id="{ABB86B85-F81C-46FF-9A4F-B542AB72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5">
                                            <p:graphicEl>
                                              <a:dgm id="{ABB86B85-F81C-46FF-9A4F-B542AB72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5">
                                            <p:graphicEl>
                                              <a:dgm id="{ABB86B85-F81C-46FF-9A4F-B542AB72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5">
                                            <p:graphicEl>
                                              <a:dgm id="{ABB86B85-F81C-46FF-9A4F-B542AB721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5">
                                            <p:graphicEl>
                                              <a:dgm id="{ABB86B85-F81C-46FF-9A4F-B542AB7217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>
                                            <p:graphicEl>
                                              <a:dgm id="{D9A68FCA-8BBF-45AD-8F78-7322E3653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5">
                                            <p:graphicEl>
                                              <a:dgm id="{D9A68FCA-8BBF-45AD-8F78-7322E3653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5">
                                            <p:graphicEl>
                                              <a:dgm id="{D9A68FCA-8BBF-45AD-8F78-7322E3653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5">
                                            <p:graphicEl>
                                              <a:dgm id="{D9A68FCA-8BBF-45AD-8F78-7322E36536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35">
                                            <p:graphicEl>
                                              <a:dgm id="{D9A68FCA-8BBF-45AD-8F78-7322E36536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35" grpId="0" uiExpand="1">
        <p:bldSub>
          <a:bldDgm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Chystá sa vystrelenie pokusného satelitu Galileo (pohľad umelc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8676" y="-17312"/>
            <a:ext cx="9161352" cy="687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6A2C6-1C58-47D3-A54F-F7353B55D3B4}" type="slidenum">
              <a:rPr lang="en-GB" smtClean="0"/>
              <a:pPr/>
              <a:t>8</a:t>
            </a:fld>
            <a:endParaRPr lang="sk-SK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7544" y="260648"/>
            <a:ext cx="8424936" cy="996720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600" b="1" dirty="0" smtClean="0">
                <a:solidFill>
                  <a:schemeClr val="bg1"/>
                </a:solidFill>
              </a:rPr>
              <a:t>EÚ dokonca pôsobí aj vo vesmíre</a:t>
            </a:r>
            <a:endParaRPr lang="sk-SK" sz="4600" b="1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915816" y="3861048"/>
            <a:ext cx="2880320" cy="2880320"/>
            <a:chOff x="0" y="0"/>
            <a:chExt cx="2880320" cy="2880320"/>
          </a:xfrm>
        </p:grpSpPr>
        <p:sp>
          <p:nvSpPr>
            <p:cNvPr id="13" name="Oval 12"/>
            <p:cNvSpPr/>
            <p:nvPr/>
          </p:nvSpPr>
          <p:spPr>
            <a:xfrm>
              <a:off x="0" y="0"/>
              <a:ext cx="2880320" cy="288032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421813" y="421813"/>
              <a:ext cx="2036694" cy="20366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 smtClean="0">
                  <a:solidFill>
                    <a:schemeClr val="bg1"/>
                  </a:solidFill>
                  <a:latin typeface="+mj-lt"/>
                </a:rPr>
                <a:t>vďaka satelitom, ktoré pomáhajú autám lepšie sa orientovať na cestách a zvyšujú bezpečnosť leteckej dopravy. </a:t>
              </a:r>
              <a:endParaRPr lang="sk-SK" sz="2200" b="1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8080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5837</TotalTime>
  <Words>320</Words>
  <Application>Microsoft Office PowerPoint</Application>
  <PresentationFormat>Prezentácia na obrazovke (4:3)</PresentationFormat>
  <Paragraphs>73</Paragraphs>
  <Slides>8</Slides>
  <Notes>5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8</vt:i4>
      </vt:variant>
    </vt:vector>
  </HeadingPairs>
  <TitlesOfParts>
    <vt:vector size="10" baseType="lpstr">
      <vt:lpstr>Custom Design</vt:lpstr>
      <vt:lpstr>Tok</vt:lpstr>
      <vt:lpstr>Činnosť Európskej únie</vt:lpstr>
      <vt:lpstr>OPAKUJEME</vt:lpstr>
      <vt:lpstr>Čo je cieľom?</vt:lpstr>
      <vt:lpstr>Čo dnes robí Európska únia</vt:lpstr>
      <vt:lpstr>Čo dnes robí Európska únia</vt:lpstr>
      <vt:lpstr>Čo dnes robí Európska únia</vt:lpstr>
      <vt:lpstr>Čo dnes robí Európska únia</vt:lpstr>
      <vt:lpstr>Snímka 8</vt:lpstr>
    </vt:vector>
  </TitlesOfParts>
  <Company>European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SCHULZE WESSEL Lambert (COMM)</dc:creator>
  <cp:lastModifiedBy>Ucitel</cp:lastModifiedBy>
  <cp:revision>441</cp:revision>
  <cp:lastPrinted>2016-01-28T11:06:58Z</cp:lastPrinted>
  <dcterms:created xsi:type="dcterms:W3CDTF">2015-12-16T10:32:23Z</dcterms:created>
  <dcterms:modified xsi:type="dcterms:W3CDTF">2021-04-29T09:35:13Z</dcterms:modified>
</cp:coreProperties>
</file>